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2" r:id="rId2"/>
    <p:sldId id="256" r:id="rId3"/>
    <p:sldId id="257" r:id="rId4"/>
    <p:sldId id="258" r:id="rId5"/>
    <p:sldId id="259" r:id="rId6"/>
    <p:sldId id="260" r:id="rId7"/>
    <p:sldId id="264" r:id="rId8"/>
    <p:sldId id="265" r:id="rId9"/>
    <p:sldId id="266" r:id="rId10"/>
    <p:sldId id="268" r:id="rId11"/>
    <p:sldId id="267" r:id="rId12"/>
    <p:sldId id="269" r:id="rId13"/>
    <p:sldId id="270" r:id="rId14"/>
    <p:sldId id="277" r:id="rId15"/>
    <p:sldId id="272" r:id="rId16"/>
    <p:sldId id="271" r:id="rId17"/>
    <p:sldId id="273" r:id="rId18"/>
    <p:sldId id="274" r:id="rId19"/>
    <p:sldId id="275" r:id="rId20"/>
    <p:sldId id="276" r:id="rId21"/>
    <p:sldId id="279" r:id="rId22"/>
    <p:sldId id="278"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34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CEB178-97A7-45E8-9CD4-4B699B5A09FA}" type="datetimeFigureOut">
              <a:rPr lang="en-US" smtClean="0"/>
              <a:t>4/26/2017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84F5F8-DCBB-40DB-8B37-8EF23A992CA7}" type="slidenum">
              <a:rPr lang="en-US" smtClean="0"/>
              <a:t>‹#›</a:t>
            </a:fld>
            <a:endParaRPr lang="en-US" dirty="0"/>
          </a:p>
        </p:txBody>
      </p:sp>
    </p:spTree>
    <p:extLst>
      <p:ext uri="{BB962C8B-B14F-4D97-AF65-F5344CB8AC3E}">
        <p14:creationId xmlns:p14="http://schemas.microsoft.com/office/powerpoint/2010/main" val="128963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E6F4E-A3CE-40E5-BE42-BA38AC35A03E}"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F3111-4DBB-4494-AE2B-50D1AC24E260}" type="slidenum">
              <a:rPr lang="en-US" smtClean="0"/>
              <a:t>‹#›</a:t>
            </a:fld>
            <a:endParaRPr lang="en-US"/>
          </a:p>
        </p:txBody>
      </p:sp>
    </p:spTree>
    <p:extLst>
      <p:ext uri="{BB962C8B-B14F-4D97-AF65-F5344CB8AC3E}">
        <p14:creationId xmlns:p14="http://schemas.microsoft.com/office/powerpoint/2010/main" val="401230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F3111-4DBB-4494-AE2B-50D1AC24E260}" type="slidenum">
              <a:rPr lang="en-US" smtClean="0"/>
              <a:t>9</a:t>
            </a:fld>
            <a:endParaRPr lang="en-US"/>
          </a:p>
        </p:txBody>
      </p:sp>
    </p:spTree>
    <p:extLst>
      <p:ext uri="{BB962C8B-B14F-4D97-AF65-F5344CB8AC3E}">
        <p14:creationId xmlns:p14="http://schemas.microsoft.com/office/powerpoint/2010/main" val="163422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17992-3EEE-414B-BA31-40336AA5D13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134927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17992-3EEE-414B-BA31-40336AA5D13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187219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17992-3EEE-414B-BA31-40336AA5D13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17076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17992-3EEE-414B-BA31-40336AA5D13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243748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17992-3EEE-414B-BA31-40336AA5D13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338287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17992-3EEE-414B-BA31-40336AA5D13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256900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17992-3EEE-414B-BA31-40336AA5D13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98835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17992-3EEE-414B-BA31-40336AA5D13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27182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7992-3EEE-414B-BA31-40336AA5D13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299337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17992-3EEE-414B-BA31-40336AA5D13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95755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17992-3EEE-414B-BA31-40336AA5D13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E1978-C48F-478A-9228-EB63A1B1153E}" type="slidenum">
              <a:rPr lang="en-US" smtClean="0"/>
              <a:t>‹#›</a:t>
            </a:fld>
            <a:endParaRPr lang="en-US"/>
          </a:p>
        </p:txBody>
      </p:sp>
    </p:spTree>
    <p:extLst>
      <p:ext uri="{BB962C8B-B14F-4D97-AF65-F5344CB8AC3E}">
        <p14:creationId xmlns:p14="http://schemas.microsoft.com/office/powerpoint/2010/main" val="175104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17992-3EEE-414B-BA31-40336AA5D13A}"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E1978-C48F-478A-9228-EB63A1B1153E}" type="slidenum">
              <a:rPr lang="en-US" smtClean="0"/>
              <a:t>‹#›</a:t>
            </a:fld>
            <a:endParaRPr lang="en-US"/>
          </a:p>
        </p:txBody>
      </p:sp>
    </p:spTree>
    <p:extLst>
      <p:ext uri="{BB962C8B-B14F-4D97-AF65-F5344CB8AC3E}">
        <p14:creationId xmlns:p14="http://schemas.microsoft.com/office/powerpoint/2010/main" val="6225458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hoffman\Desktop\PHOTOS\Marty's photos\My Bird pics\black and white warbler8x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525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20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repetitive cont.</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b="1" dirty="0" err="1"/>
              <a:t>C.Symptoms</a:t>
            </a:r>
            <a:r>
              <a:rPr lang="en-US" b="1" dirty="0"/>
              <a:t> must be present in the early developmental period</a:t>
            </a:r>
            <a:r>
              <a:rPr lang="en-US" dirty="0"/>
              <a:t> (but may not become fully manifest until social demands exceed limited capacities, or may be masked by learned strategies in later life).</a:t>
            </a:r>
          </a:p>
          <a:p>
            <a:r>
              <a:rPr lang="en-US" dirty="0" err="1"/>
              <a:t>D.Symptoms</a:t>
            </a:r>
            <a:r>
              <a:rPr lang="en-US" dirty="0"/>
              <a:t> cause clinically significant impairment in social, occupational, or other important areas of current functioning.</a:t>
            </a:r>
          </a:p>
          <a:p>
            <a:r>
              <a:rPr lang="en-US" b="1" dirty="0" err="1"/>
              <a:t>E.These</a:t>
            </a:r>
            <a:r>
              <a:rPr lang="en-US" b="1" dirty="0"/>
              <a:t> disturbances are not better explained by intellectual disability (intellectual developmental disorder) or global developmental delay</a:t>
            </a:r>
            <a:r>
              <a:rPr lang="en-US" dirty="0"/>
              <a:t>. Intellectual disability and autism spectrum disorder frequently co-occur; to make comorbid diagnoses of autism spectrum disorder and intellectual disability, social communication should be below that expected for general developmental level.</a:t>
            </a:r>
          </a:p>
          <a:p>
            <a:endParaRPr lang="en-US" dirty="0"/>
          </a:p>
        </p:txBody>
      </p:sp>
    </p:spTree>
    <p:extLst>
      <p:ext uri="{BB962C8B-B14F-4D97-AF65-F5344CB8AC3E}">
        <p14:creationId xmlns:p14="http://schemas.microsoft.com/office/powerpoint/2010/main" val="284066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Restricted pattern of behavior  (cont.)</a:t>
            </a:r>
            <a:endParaRPr lang="en-US" dirty="0"/>
          </a:p>
        </p:txBody>
      </p:sp>
      <p:sp>
        <p:nvSpPr>
          <p:cNvPr id="3" name="Content Placeholder 2"/>
          <p:cNvSpPr>
            <a:spLocks noGrp="1"/>
          </p:cNvSpPr>
          <p:nvPr>
            <p:ph idx="1"/>
          </p:nvPr>
        </p:nvSpPr>
        <p:spPr>
          <a:xfrm>
            <a:off x="457200" y="1447800"/>
            <a:ext cx="8229600" cy="5257800"/>
          </a:xfrm>
        </p:spPr>
        <p:txBody>
          <a:bodyPr>
            <a:normAutofit fontScale="62500" lnSpcReduction="20000"/>
          </a:bodyPr>
          <a:lstStyle/>
          <a:p>
            <a:r>
              <a:rPr lang="en-US" sz="3400" dirty="0"/>
              <a:t>2.Insistence on sameness, inflexible adherence to routines, or ritualized patterns of verbal or nonverbal behavior (e.g., extreme distress at small changes, difficulties with transitions, rigid thinking patterns, greeting rituals, need to take same route or eat same food every day).</a:t>
            </a:r>
          </a:p>
          <a:p>
            <a:r>
              <a:rPr lang="en-US" sz="3400" dirty="0"/>
              <a:t>3.Highly restricted, fixated interests that are abnormal in intensity or focus (e.g., strong attachment to or preoccupation with unusual objects, excessively circumscribed or perseverative interests).</a:t>
            </a:r>
          </a:p>
          <a:p>
            <a:r>
              <a:rPr lang="en-US" sz="3400" dirty="0"/>
              <a:t>4.Hyper- or </a:t>
            </a:r>
            <a:r>
              <a:rPr lang="en-US" sz="3400" dirty="0" err="1"/>
              <a:t>hyporeactivity</a:t>
            </a:r>
            <a:r>
              <a:rPr lang="en-US" sz="3400" dirty="0"/>
              <a:t> to sensory input or unusual interest in sensory aspects of the environment (e.g. apparent indifference to pain/temperature, adverse response to specific sounds or textures, excessive smelling or touching of objects, visual fascination with lights or movement</a:t>
            </a:r>
            <a:r>
              <a:rPr lang="en-US" sz="3400" dirty="0" smtClean="0"/>
              <a:t>).</a:t>
            </a:r>
          </a:p>
          <a:p>
            <a:endParaRPr lang="en-US" sz="3400" dirty="0"/>
          </a:p>
          <a:p>
            <a:r>
              <a:rPr lang="en-US" sz="3400" dirty="0"/>
              <a:t>Severity is based on social communication impairments and restricted, repetitive patterns of behavior.</a:t>
            </a:r>
          </a:p>
          <a:p>
            <a:endParaRPr lang="en-US" dirty="0"/>
          </a:p>
        </p:txBody>
      </p:sp>
    </p:spTree>
    <p:extLst>
      <p:ext uri="{BB962C8B-B14F-4D97-AF65-F5344CB8AC3E}">
        <p14:creationId xmlns:p14="http://schemas.microsoft.com/office/powerpoint/2010/main" val="377774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Note: Individuals with a well-established DSM-IV diagnosis of autistic disorder, Asperger’s disorder, or pervasive developmental disorder not otherwise specified should be given the diagnosis of autism spectrum disorder. Individuals who have marked deficits in social communication, but whose symptoms do not otherwise meet criteria for autism spectrum disorder, should be evaluated for social (pragmatic) communication disorder.</a:t>
            </a:r>
          </a:p>
        </p:txBody>
      </p:sp>
    </p:spTree>
    <p:extLst>
      <p:ext uri="{BB962C8B-B14F-4D97-AF65-F5344CB8AC3E}">
        <p14:creationId xmlns:p14="http://schemas.microsoft.com/office/powerpoint/2010/main" val="414951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524000"/>
          </a:xfrm>
        </p:spPr>
        <p:txBody>
          <a:bodyPr>
            <a:normAutofit fontScale="90000"/>
          </a:bodyPr>
          <a:lstStyle/>
          <a:p>
            <a:r>
              <a:rPr lang="en-US" dirty="0"/>
              <a:t>Level 3   "Requiring very substantial support”</a:t>
            </a:r>
            <a:br>
              <a:rPr lang="en-US" dirty="0"/>
            </a:br>
            <a:r>
              <a:rPr lang="en-US" dirty="0" smtClean="0"/>
              <a:t>communication.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b="1" dirty="0" smtClean="0"/>
              <a:t>Level 3   </a:t>
            </a:r>
            <a:r>
              <a:rPr lang="en-US" b="1" dirty="0"/>
              <a:t>"Requiring very substantial support</a:t>
            </a:r>
            <a:r>
              <a:rPr lang="en-US" dirty="0"/>
              <a:t>”</a:t>
            </a:r>
          </a:p>
          <a:p>
            <a:r>
              <a:rPr lang="en-US" dirty="0"/>
              <a:t> </a:t>
            </a:r>
          </a:p>
          <a:p>
            <a:r>
              <a:rPr lang="en-US" dirty="0"/>
              <a:t>Severe deficits in verbal and nonverbal social communication skills cause severe impairments in functioning, very limited initiation of social interactions, and minimal response to social overtures from others. For example, a person with few words of intelligible speech who rarely initiates interaction and, when he or she does, makes unusual approaches to meet needs only and responds to only very direct social approaches </a:t>
            </a:r>
          </a:p>
        </p:txBody>
      </p:sp>
    </p:spTree>
    <p:extLst>
      <p:ext uri="{BB962C8B-B14F-4D97-AF65-F5344CB8AC3E}">
        <p14:creationId xmlns:p14="http://schemas.microsoft.com/office/powerpoint/2010/main" val="111498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3 “requiring very substantial support”    behavior</a:t>
            </a:r>
            <a:endParaRPr lang="en-US" dirty="0"/>
          </a:p>
        </p:txBody>
      </p:sp>
      <p:sp>
        <p:nvSpPr>
          <p:cNvPr id="3" name="Content Placeholder 2"/>
          <p:cNvSpPr>
            <a:spLocks noGrp="1"/>
          </p:cNvSpPr>
          <p:nvPr>
            <p:ph idx="1"/>
          </p:nvPr>
        </p:nvSpPr>
        <p:spPr/>
        <p:txBody>
          <a:bodyPr/>
          <a:lstStyle/>
          <a:p>
            <a:endParaRPr lang="en-US" dirty="0" smtClean="0"/>
          </a:p>
          <a:p>
            <a:r>
              <a:rPr lang="en-US" dirty="0" smtClean="0"/>
              <a:t>Inflexibility </a:t>
            </a:r>
            <a:r>
              <a:rPr lang="en-US" dirty="0"/>
              <a:t>of behavior, extreme difficulty coping with change, or other restricted/repetitive behaviors markedly interfere with functioning in all spheres. Great distress/difficulty changing focus or action.</a:t>
            </a:r>
          </a:p>
        </p:txBody>
      </p:sp>
    </p:spTree>
    <p:extLst>
      <p:ext uri="{BB962C8B-B14F-4D97-AF65-F5344CB8AC3E}">
        <p14:creationId xmlns:p14="http://schemas.microsoft.com/office/powerpoint/2010/main" val="404052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2 “requiring substantial support”</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r>
              <a:rPr lang="en-US" dirty="0"/>
              <a:t> "</a:t>
            </a:r>
            <a:r>
              <a:rPr lang="en-US" b="1" dirty="0"/>
              <a:t>Requiring substantial support”</a:t>
            </a:r>
          </a:p>
          <a:p>
            <a:r>
              <a:rPr lang="en-US" dirty="0"/>
              <a:t> </a:t>
            </a:r>
          </a:p>
          <a:p>
            <a:r>
              <a:rPr lang="en-US" dirty="0"/>
              <a:t>Marked deficits in verbal and nonverbal social communication skills; social impairments apparent even with supports in place; limited initiation of social interactions; and reduced or  abnormal responses to social overtures from others. For example, a person who speaks simple sentences, whose interaction is limited  to narrow special interests, and how has markedly odd nonverbal communication. </a:t>
            </a:r>
          </a:p>
        </p:txBody>
      </p:sp>
    </p:spTree>
    <p:extLst>
      <p:ext uri="{BB962C8B-B14F-4D97-AF65-F5344CB8AC3E}">
        <p14:creationId xmlns:p14="http://schemas.microsoft.com/office/powerpoint/2010/main" val="110352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behavior</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Inflexibility of behavior, extreme difficulty coping with change, or other restricted/repetitive behaviors markedly interfere with functioning in all spheres. Great distress/difficulty changing focus or action</a:t>
            </a:r>
            <a:r>
              <a:rPr lang="en-US" dirty="0" smtClean="0"/>
              <a:t>.</a:t>
            </a:r>
          </a:p>
          <a:p>
            <a:r>
              <a:rPr lang="en-US" dirty="0"/>
              <a:t>Inflexibility of behavior causes significant interference with functioning in one or more contexts. Difficulty switching between activities. Problems of organization and planning hamper independence.</a:t>
            </a:r>
          </a:p>
        </p:txBody>
      </p:sp>
    </p:spTree>
    <p:extLst>
      <p:ext uri="{BB962C8B-B14F-4D97-AF65-F5344CB8AC3E}">
        <p14:creationId xmlns:p14="http://schemas.microsoft.com/office/powerpoint/2010/main" val="2655884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2 “requiring substantial support</a:t>
            </a:r>
            <a:br>
              <a:rPr lang="en-US" dirty="0" smtClean="0"/>
            </a:br>
            <a:r>
              <a:rPr lang="en-US" dirty="0" smtClean="0"/>
              <a:t>communication</a:t>
            </a:r>
            <a:endParaRPr lang="en-US" dirty="0"/>
          </a:p>
        </p:txBody>
      </p:sp>
      <p:sp>
        <p:nvSpPr>
          <p:cNvPr id="3" name="Content Placeholder 2"/>
          <p:cNvSpPr>
            <a:spLocks noGrp="1"/>
          </p:cNvSpPr>
          <p:nvPr>
            <p:ph idx="1"/>
          </p:nvPr>
        </p:nvSpPr>
        <p:spPr/>
        <p:txBody>
          <a:bodyPr/>
          <a:lstStyle/>
          <a:p>
            <a:r>
              <a:rPr lang="en-US" dirty="0"/>
              <a:t>Marked deficits in verbal and nonverbal social communication skills; social impairments apparent even with supports in place; limited initiation of social interactions; and reduced or  abnormal responses to social overtures from others. For example, a person who speaks simple sentences, whose interaction is limited  to narrow special interests, and how has markedly odd nonverbal communication.</a:t>
            </a:r>
          </a:p>
        </p:txBody>
      </p:sp>
    </p:spTree>
    <p:extLst>
      <p:ext uri="{BB962C8B-B14F-4D97-AF65-F5344CB8AC3E}">
        <p14:creationId xmlns:p14="http://schemas.microsoft.com/office/powerpoint/2010/main" val="388855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2 “requiring substantial support”</a:t>
            </a:r>
            <a:br>
              <a:rPr lang="en-US" dirty="0" smtClean="0"/>
            </a:br>
            <a:r>
              <a:rPr lang="en-US" dirty="0" smtClean="0"/>
              <a:t>behaviors</a:t>
            </a:r>
            <a:endParaRPr lang="en-US" dirty="0"/>
          </a:p>
        </p:txBody>
      </p:sp>
      <p:sp>
        <p:nvSpPr>
          <p:cNvPr id="3" name="Content Placeholder 2"/>
          <p:cNvSpPr>
            <a:spLocks noGrp="1"/>
          </p:cNvSpPr>
          <p:nvPr>
            <p:ph idx="1"/>
          </p:nvPr>
        </p:nvSpPr>
        <p:spPr/>
        <p:txBody>
          <a:bodyPr/>
          <a:lstStyle/>
          <a:p>
            <a:r>
              <a:rPr lang="en-US" dirty="0"/>
              <a:t>Inflexibility of behavior, difficulty coping with change, or other restricted/repetitive behaviors appear frequently enough to be obvious to the casual observer and interfere with functioning in  a variety of contexts. Distress and/or difficulty changing focus or action.</a:t>
            </a:r>
          </a:p>
        </p:txBody>
      </p:sp>
    </p:spTree>
    <p:extLst>
      <p:ext uri="{BB962C8B-B14F-4D97-AF65-F5344CB8AC3E}">
        <p14:creationId xmlns:p14="http://schemas.microsoft.com/office/powerpoint/2010/main" val="776192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570038"/>
          </a:xfrm>
        </p:spPr>
        <p:txBody>
          <a:bodyPr>
            <a:normAutofit fontScale="90000"/>
          </a:bodyPr>
          <a:lstStyle/>
          <a:p>
            <a:r>
              <a:rPr lang="en-US" dirty="0"/>
              <a:t>Level 1 </a:t>
            </a:r>
            <a:r>
              <a:rPr lang="en-US" dirty="0" smtClean="0"/>
              <a:t> “Requiring </a:t>
            </a:r>
            <a:r>
              <a:rPr lang="en-US" dirty="0"/>
              <a:t>support”</a:t>
            </a:r>
            <a:br>
              <a:rPr lang="en-US" dirty="0"/>
            </a:br>
            <a:r>
              <a:rPr lang="en-US" dirty="0"/>
              <a:t>Verbal and communication</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a:p>
          <a:p>
            <a:r>
              <a:rPr lang="en-US" dirty="0"/>
              <a:t>Without supports in place, deficits in social communication cause noticeable impairments. Difficulty initiating social interactions, and clear examples of atypical or unsuccessful response to social overtures of others. May appear to have decreased interest in social interactions. For example, a person who is able to speak in full sentences and engages in communication but whose to- and-fro conversation with others fails, and whose attempts to make friends are odd and typically unsuccessful. </a:t>
            </a:r>
          </a:p>
        </p:txBody>
      </p:sp>
    </p:spTree>
    <p:extLst>
      <p:ext uri="{BB962C8B-B14F-4D97-AF65-F5344CB8AC3E}">
        <p14:creationId xmlns:p14="http://schemas.microsoft.com/office/powerpoint/2010/main" val="130360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096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1 “requiring support”</a:t>
            </a:r>
            <a:br>
              <a:rPr lang="en-US" dirty="0" smtClean="0"/>
            </a:br>
            <a:r>
              <a:rPr lang="en-US" dirty="0" smtClean="0"/>
              <a:t>behavior </a:t>
            </a:r>
            <a:endParaRPr lang="en-US" dirty="0"/>
          </a:p>
        </p:txBody>
      </p:sp>
      <p:sp>
        <p:nvSpPr>
          <p:cNvPr id="3" name="Content Placeholder 2"/>
          <p:cNvSpPr>
            <a:spLocks noGrp="1"/>
          </p:cNvSpPr>
          <p:nvPr>
            <p:ph idx="1"/>
          </p:nvPr>
        </p:nvSpPr>
        <p:spPr/>
        <p:txBody>
          <a:bodyPr/>
          <a:lstStyle/>
          <a:p>
            <a:r>
              <a:rPr lang="en-US" dirty="0"/>
              <a:t>Inflexibility of behavior causes significant interference with functioning in one or more contexts. Difficulty switching between activities. Problems of organization and planning hamper independence.</a:t>
            </a:r>
          </a:p>
        </p:txBody>
      </p:sp>
    </p:spTree>
    <p:extLst>
      <p:ext uri="{BB962C8B-B14F-4D97-AF65-F5344CB8AC3E}">
        <p14:creationId xmlns:p14="http://schemas.microsoft.com/office/powerpoint/2010/main" val="737237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Autism</a:t>
            </a:r>
            <a:endParaRPr lang="en-US" dirty="0"/>
          </a:p>
        </p:txBody>
      </p:sp>
      <p:sp>
        <p:nvSpPr>
          <p:cNvPr id="3" name="Content Placeholder 2"/>
          <p:cNvSpPr>
            <a:spLocks noGrp="1"/>
          </p:cNvSpPr>
          <p:nvPr>
            <p:ph idx="1"/>
          </p:nvPr>
        </p:nvSpPr>
        <p:spPr/>
        <p:txBody>
          <a:bodyPr/>
          <a:lstStyle/>
          <a:p>
            <a:r>
              <a:rPr lang="en-US" dirty="0" smtClean="0"/>
              <a:t>Ask every parent if they have any concerns about how their child is developing, learning or behaving.   </a:t>
            </a:r>
          </a:p>
          <a:p>
            <a:r>
              <a:rPr lang="en-US" dirty="0" smtClean="0"/>
              <a:t>Listen to the response.</a:t>
            </a:r>
          </a:p>
          <a:p>
            <a:r>
              <a:rPr lang="en-US" dirty="0" smtClean="0"/>
              <a:t>If the concern is language , explore the child’s behaviors.</a:t>
            </a:r>
            <a:endParaRPr lang="en-US" dirty="0"/>
          </a:p>
        </p:txBody>
      </p:sp>
    </p:spTree>
    <p:extLst>
      <p:ext uri="{BB962C8B-B14F-4D97-AF65-F5344CB8AC3E}">
        <p14:creationId xmlns:p14="http://schemas.microsoft.com/office/powerpoint/2010/main" val="999707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MCHAT-R/F</a:t>
            </a:r>
            <a:endParaRPr lang="en-US" dirty="0"/>
          </a:p>
        </p:txBody>
      </p:sp>
      <p:sp>
        <p:nvSpPr>
          <p:cNvPr id="3" name="Content Placeholder 2"/>
          <p:cNvSpPr>
            <a:spLocks noGrp="1"/>
          </p:cNvSpPr>
          <p:nvPr>
            <p:ph idx="1"/>
          </p:nvPr>
        </p:nvSpPr>
        <p:spPr/>
        <p:txBody>
          <a:bodyPr/>
          <a:lstStyle/>
          <a:p>
            <a:r>
              <a:rPr lang="en-US" dirty="0" smtClean="0"/>
              <a:t>MCHAT- one of the best screening devices for autism.  To be used in all kids at 2 or so.  If R is positive, the follow up form will help decrease unneeded referrals.</a:t>
            </a:r>
          </a:p>
          <a:p>
            <a:r>
              <a:rPr lang="en-US" dirty="0" smtClean="0"/>
              <a:t>If any suspicions, refer immediately to Early Intervention whether or not you refer for specialist diagnostic </a:t>
            </a:r>
            <a:r>
              <a:rPr lang="en-US" dirty="0" err="1" smtClean="0"/>
              <a:t>eval</a:t>
            </a:r>
            <a:r>
              <a:rPr lang="en-US" dirty="0" smtClean="0"/>
              <a:t>.</a:t>
            </a:r>
            <a:endParaRPr lang="en-US" dirty="0"/>
          </a:p>
        </p:txBody>
      </p:sp>
    </p:spTree>
    <p:extLst>
      <p:ext uri="{BB962C8B-B14F-4D97-AF65-F5344CB8AC3E}">
        <p14:creationId xmlns:p14="http://schemas.microsoft.com/office/powerpoint/2010/main" val="2917822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can Make a diagnosis of Autism?</a:t>
            </a:r>
            <a:endParaRPr lang="en-US" dirty="0"/>
          </a:p>
        </p:txBody>
      </p:sp>
      <p:sp>
        <p:nvSpPr>
          <p:cNvPr id="3" name="Content Placeholder 2"/>
          <p:cNvSpPr>
            <a:spLocks noGrp="1"/>
          </p:cNvSpPr>
          <p:nvPr>
            <p:ph idx="1"/>
          </p:nvPr>
        </p:nvSpPr>
        <p:spPr/>
        <p:txBody>
          <a:bodyPr/>
          <a:lstStyle/>
          <a:p>
            <a:r>
              <a:rPr lang="en-US" dirty="0" smtClean="0"/>
              <a:t>Nothing in the DSM 5 says anything about that.</a:t>
            </a:r>
          </a:p>
          <a:p>
            <a:r>
              <a:rPr lang="en-US" dirty="0" smtClean="0"/>
              <a:t>We get referrals from schools all the time and frequently autism is listed.  School classification is not the same as medical diagnosis.</a:t>
            </a:r>
          </a:p>
          <a:p>
            <a:r>
              <a:rPr lang="en-US" dirty="0" smtClean="0"/>
              <a:t>To get certain services, need appropriate specialist.</a:t>
            </a:r>
          </a:p>
          <a:p>
            <a:endParaRPr lang="en-US" dirty="0"/>
          </a:p>
        </p:txBody>
      </p:sp>
    </p:spTree>
    <p:extLst>
      <p:ext uri="{BB962C8B-B14F-4D97-AF65-F5344CB8AC3E}">
        <p14:creationId xmlns:p14="http://schemas.microsoft.com/office/powerpoint/2010/main" val="320732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Autism Center</a:t>
            </a:r>
            <a:endParaRPr lang="en-US" dirty="0"/>
          </a:p>
        </p:txBody>
      </p:sp>
      <p:sp>
        <p:nvSpPr>
          <p:cNvPr id="3" name="Content Placeholder 2"/>
          <p:cNvSpPr>
            <a:spLocks noGrp="1"/>
          </p:cNvSpPr>
          <p:nvPr>
            <p:ph idx="1"/>
          </p:nvPr>
        </p:nvSpPr>
        <p:spPr/>
        <p:txBody>
          <a:bodyPr/>
          <a:lstStyle/>
          <a:p>
            <a:r>
              <a:rPr lang="en-US" dirty="0" smtClean="0"/>
              <a:t>Diagnostic challenges are common.</a:t>
            </a:r>
          </a:p>
          <a:p>
            <a:r>
              <a:rPr lang="en-US" dirty="0" smtClean="0"/>
              <a:t>Typically 3 specialists from Neurology, Psychology and Developmental </a:t>
            </a:r>
            <a:r>
              <a:rPr lang="en-US" dirty="0" err="1" smtClean="0"/>
              <a:t>Peds</a:t>
            </a:r>
            <a:r>
              <a:rPr lang="en-US" dirty="0"/>
              <a:t> </a:t>
            </a:r>
            <a:r>
              <a:rPr lang="en-US" dirty="0" smtClean="0"/>
              <a:t>plus social worker.  Prevents need for 3 separate visits.  </a:t>
            </a:r>
          </a:p>
          <a:p>
            <a:r>
              <a:rPr lang="en-US" dirty="0" smtClean="0"/>
              <a:t>We need significant prior info.  Medical and family history, school information including psych testing and IEP.</a:t>
            </a:r>
          </a:p>
          <a:p>
            <a:endParaRPr lang="en-US" dirty="0"/>
          </a:p>
          <a:p>
            <a:endParaRPr lang="en-US" dirty="0" smtClean="0"/>
          </a:p>
          <a:p>
            <a:endParaRPr lang="en-US" dirty="0"/>
          </a:p>
        </p:txBody>
      </p:sp>
    </p:spTree>
    <p:extLst>
      <p:ext uri="{BB962C8B-B14F-4D97-AF65-F5344CB8AC3E}">
        <p14:creationId xmlns:p14="http://schemas.microsoft.com/office/powerpoint/2010/main" val="2995310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Autism Center.</a:t>
            </a:r>
            <a:endParaRPr lang="en-US" dirty="0"/>
          </a:p>
        </p:txBody>
      </p:sp>
      <p:sp>
        <p:nvSpPr>
          <p:cNvPr id="3" name="Content Placeholder 2"/>
          <p:cNvSpPr>
            <a:spLocks noGrp="1"/>
          </p:cNvSpPr>
          <p:nvPr>
            <p:ph idx="1"/>
          </p:nvPr>
        </p:nvSpPr>
        <p:spPr/>
        <p:txBody>
          <a:bodyPr>
            <a:normAutofit lnSpcReduction="10000"/>
          </a:bodyPr>
          <a:lstStyle/>
          <a:p>
            <a:r>
              <a:rPr lang="en-US" dirty="0" smtClean="0"/>
              <a:t>We use  the Social Communication Questionnaire (SCQ) if child is 4 +.  Score above 14 is suggestive but NOT diagnostic of Autism.</a:t>
            </a:r>
          </a:p>
          <a:p>
            <a:r>
              <a:rPr lang="en-US" dirty="0" smtClean="0"/>
              <a:t>Teacher Social Responsiveness Scale also helpful but not diagnostic.</a:t>
            </a:r>
          </a:p>
          <a:p>
            <a:r>
              <a:rPr lang="en-US" dirty="0" smtClean="0"/>
              <a:t>Each of us does our own evaluation and we  confer after clinic.  We use ADOS to confirm if disagreement.</a:t>
            </a:r>
            <a:endParaRPr lang="en-US" dirty="0"/>
          </a:p>
        </p:txBody>
      </p:sp>
    </p:spTree>
    <p:extLst>
      <p:ext uri="{BB962C8B-B14F-4D97-AF65-F5344CB8AC3E}">
        <p14:creationId xmlns:p14="http://schemas.microsoft.com/office/powerpoint/2010/main" val="2388326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About </a:t>
            </a:r>
            <a:r>
              <a:rPr lang="en-US" dirty="0"/>
              <a:t>the ADOS*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r>
              <a:rPr lang="en-US" dirty="0"/>
              <a:t>The Autism Diagnostic Observation Schedule (ADOS) is a semi-structured assessment of communication, social interaction, and play (or imaginative use of materials) for individuals suspected of having autism or other pervasive developmental disorders. The ADOS consists of four modules, each of which is appropriate for children and adults of differing developmental and language levels, ranging from nonverbal to verbally-fluent. </a:t>
            </a:r>
          </a:p>
          <a:p>
            <a:pPr marL="0" indent="0">
              <a:buNone/>
            </a:pPr>
            <a:endParaRPr lang="en-US" dirty="0"/>
          </a:p>
        </p:txBody>
      </p:sp>
    </p:spTree>
    <p:extLst>
      <p:ext uri="{BB962C8B-B14F-4D97-AF65-F5344CB8AC3E}">
        <p14:creationId xmlns:p14="http://schemas.microsoft.com/office/powerpoint/2010/main" val="1465388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OPWDD</a:t>
            </a:r>
            <a:endParaRPr lang="en-US" dirty="0"/>
          </a:p>
        </p:txBody>
      </p:sp>
      <p:sp>
        <p:nvSpPr>
          <p:cNvPr id="3" name="Content Placeholder 2"/>
          <p:cNvSpPr>
            <a:spLocks noGrp="1"/>
          </p:cNvSpPr>
          <p:nvPr>
            <p:ph idx="1"/>
          </p:nvPr>
        </p:nvSpPr>
        <p:spPr/>
        <p:txBody>
          <a:bodyPr/>
          <a:lstStyle/>
          <a:p>
            <a:r>
              <a:rPr lang="en-US" dirty="0" smtClean="0"/>
              <a:t>Although the DSM 5 says nothing about using standardized tests for diagnosis, the diagnosis of Autism in NYS makes some services available to families.</a:t>
            </a:r>
          </a:p>
          <a:p>
            <a:r>
              <a:rPr lang="en-US" dirty="0" smtClean="0"/>
              <a:t>OPWDD does require either an ADOS or the CARS and a measure of function such as a Vineland or ABAS to qualify for services.</a:t>
            </a:r>
            <a:endParaRPr lang="en-US" dirty="0"/>
          </a:p>
        </p:txBody>
      </p:sp>
    </p:spTree>
    <p:extLst>
      <p:ext uri="{BB962C8B-B14F-4D97-AF65-F5344CB8AC3E}">
        <p14:creationId xmlns:p14="http://schemas.microsoft.com/office/powerpoint/2010/main" val="424573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4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7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DSM</a:t>
            </a:r>
            <a:endParaRPr lang="en-US" dirty="0"/>
          </a:p>
        </p:txBody>
      </p:sp>
      <p:sp>
        <p:nvSpPr>
          <p:cNvPr id="3" name="Content Placeholder 2"/>
          <p:cNvSpPr>
            <a:spLocks noGrp="1"/>
          </p:cNvSpPr>
          <p:nvPr>
            <p:ph idx="1"/>
          </p:nvPr>
        </p:nvSpPr>
        <p:spPr/>
        <p:txBody>
          <a:bodyPr>
            <a:noAutofit/>
          </a:bodyPr>
          <a:lstStyle/>
          <a:p>
            <a:r>
              <a:rPr lang="en-US" sz="2800" dirty="0" smtClean="0"/>
              <a:t>1840  Census  asks info about family idiocy insanity</a:t>
            </a:r>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r>
              <a:rPr lang="en-US" dirty="0" smtClean="0"/>
              <a:t>1880 </a:t>
            </a:r>
            <a:r>
              <a:rPr lang="en-US" dirty="0"/>
              <a:t>Census -7 categories of mental </a:t>
            </a:r>
            <a:r>
              <a:rPr lang="en-US" dirty="0" smtClean="0"/>
              <a:t>illness</a:t>
            </a:r>
          </a:p>
          <a:p>
            <a:pPr marL="742950" lvl="2" indent="-342900"/>
            <a:r>
              <a:rPr lang="en-US" sz="2800" dirty="0" smtClean="0"/>
              <a:t>Mania, melancholia, monomania, paresis, dementia, dipsomania, epilepsy</a:t>
            </a:r>
          </a:p>
          <a:p>
            <a:endParaRPr lang="en-US" sz="2800" dirty="0" smtClean="0"/>
          </a:p>
          <a:p>
            <a:r>
              <a:rPr lang="en-US" sz="2800" dirty="0"/>
              <a:t>1921  American Psychological Association formed and with the NY Academy of Medicine publishes the Standard Classification Nomenclature of Disease</a:t>
            </a:r>
          </a:p>
          <a:p>
            <a:endParaRPr lang="en-US" sz="2800" dirty="0"/>
          </a:p>
          <a:p>
            <a:pPr marL="0" indent="0">
              <a:buNone/>
            </a:pPr>
            <a:r>
              <a:rPr lang="en-US" sz="2800" dirty="0" smtClean="0"/>
              <a:t>    </a:t>
            </a:r>
          </a:p>
        </p:txBody>
      </p:sp>
    </p:spTree>
    <p:extLst>
      <p:ext uri="{BB962C8B-B14F-4D97-AF65-F5344CB8AC3E}">
        <p14:creationId xmlns:p14="http://schemas.microsoft.com/office/powerpoint/2010/main" val="2686492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DSM continued</a:t>
            </a:r>
            <a:endParaRPr lang="en-US" dirty="0"/>
          </a:p>
        </p:txBody>
      </p:sp>
      <p:sp>
        <p:nvSpPr>
          <p:cNvPr id="3" name="Content Placeholder 2"/>
          <p:cNvSpPr>
            <a:spLocks noGrp="1"/>
          </p:cNvSpPr>
          <p:nvPr>
            <p:ph idx="1"/>
          </p:nvPr>
        </p:nvSpPr>
        <p:spPr/>
        <p:txBody>
          <a:bodyPr/>
          <a:lstStyle/>
          <a:p>
            <a:r>
              <a:rPr lang="en-US" dirty="0" smtClean="0"/>
              <a:t>1950s  WHO works on  ICD 6 and APA on a Diagnostic and Statistics Manual (DSM) in close collaboration.</a:t>
            </a:r>
          </a:p>
          <a:p>
            <a:r>
              <a:rPr lang="en-US" dirty="0" smtClean="0"/>
              <a:t>1952 DSM Published.</a:t>
            </a:r>
          </a:p>
          <a:p>
            <a:r>
              <a:rPr lang="en-US" dirty="0" smtClean="0"/>
              <a:t>1965 DSM II</a:t>
            </a:r>
          </a:p>
          <a:p>
            <a:r>
              <a:rPr lang="en-US" dirty="0" smtClean="0"/>
              <a:t>1980 DSM III</a:t>
            </a:r>
          </a:p>
          <a:p>
            <a:r>
              <a:rPr lang="en-US" dirty="0" smtClean="0"/>
              <a:t>1987 DSM III R</a:t>
            </a:r>
          </a:p>
          <a:p>
            <a:pPr lvl="1"/>
            <a:r>
              <a:rPr lang="en-US" dirty="0" smtClean="0"/>
              <a:t>To make minor changes and corrections to DSMIII  </a:t>
            </a:r>
          </a:p>
          <a:p>
            <a:endParaRPr lang="en-US" dirty="0"/>
          </a:p>
        </p:txBody>
      </p:sp>
    </p:spTree>
    <p:extLst>
      <p:ext uri="{BB962C8B-B14F-4D97-AF65-F5344CB8AC3E}">
        <p14:creationId xmlns:p14="http://schemas.microsoft.com/office/powerpoint/2010/main" val="1745099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DSM</a:t>
            </a:r>
            <a:endParaRPr lang="en-US" dirty="0"/>
          </a:p>
        </p:txBody>
      </p:sp>
      <p:sp>
        <p:nvSpPr>
          <p:cNvPr id="3" name="Content Placeholder 2"/>
          <p:cNvSpPr>
            <a:spLocks noGrp="1"/>
          </p:cNvSpPr>
          <p:nvPr>
            <p:ph idx="1"/>
          </p:nvPr>
        </p:nvSpPr>
        <p:spPr/>
        <p:txBody>
          <a:bodyPr/>
          <a:lstStyle/>
          <a:p>
            <a:r>
              <a:rPr lang="en-US" dirty="0" smtClean="0"/>
              <a:t>1994  DSM IV  made a significant attempt to avoid diagnoses that were just theory based and base diagnosis on observable events/characteristics.</a:t>
            </a:r>
          </a:p>
          <a:p>
            <a:endParaRPr lang="en-US" dirty="0"/>
          </a:p>
          <a:p>
            <a:r>
              <a:rPr lang="en-US" dirty="0" smtClean="0"/>
              <a:t>2013 DSM-5.  Large effort to involve many academics and practicing psychiatrists.  Definitions “field tested” and revised.</a:t>
            </a:r>
            <a:endParaRPr lang="en-US" dirty="0"/>
          </a:p>
        </p:txBody>
      </p:sp>
    </p:spTree>
    <p:extLst>
      <p:ext uri="{BB962C8B-B14F-4D97-AF65-F5344CB8AC3E}">
        <p14:creationId xmlns:p14="http://schemas.microsoft.com/office/powerpoint/2010/main" val="29220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Criteria for 299.00 Autism Spectrum Disorder</a:t>
            </a:r>
          </a:p>
        </p:txBody>
      </p:sp>
      <p:sp>
        <p:nvSpPr>
          <p:cNvPr id="3" name="Content Placeholder 2"/>
          <p:cNvSpPr>
            <a:spLocks noGrp="1"/>
          </p:cNvSpPr>
          <p:nvPr>
            <p:ph idx="1"/>
          </p:nvPr>
        </p:nvSpPr>
        <p:spPr/>
        <p:txBody>
          <a:bodyPr>
            <a:normAutofit lnSpcReduction="10000"/>
          </a:bodyPr>
          <a:lstStyle/>
          <a:p>
            <a:r>
              <a:rPr lang="en-US" dirty="0"/>
              <a:t>A</a:t>
            </a:r>
            <a:r>
              <a:rPr lang="en-US" dirty="0" smtClean="0"/>
              <a:t>. Persistent </a:t>
            </a:r>
            <a:r>
              <a:rPr lang="en-US" dirty="0"/>
              <a:t>deficits in social communication and social interaction across multiple contexts, as manifested by the following, currently or by history (examples are illustrative, not exhaustive; see text): </a:t>
            </a:r>
            <a:endParaRPr lang="en-US" dirty="0" smtClean="0"/>
          </a:p>
          <a:p>
            <a:r>
              <a:rPr lang="en-US" sz="2800" dirty="0" smtClean="0"/>
              <a:t>1.Deficits </a:t>
            </a:r>
            <a:r>
              <a:rPr lang="en-US" sz="2800" dirty="0"/>
              <a:t>in social-emotional reciprocity, ranging, for example, from abnormal social approach and failure of normal back-and-forth conversation; to reduced sharing of interests, emotions, or affect; to failure to initiate or respond to social interactions.</a:t>
            </a:r>
          </a:p>
          <a:p>
            <a:endParaRPr lang="en-US" dirty="0"/>
          </a:p>
        </p:txBody>
      </p:sp>
    </p:spTree>
    <p:extLst>
      <p:ext uri="{BB962C8B-B14F-4D97-AF65-F5344CB8AC3E}">
        <p14:creationId xmlns:p14="http://schemas.microsoft.com/office/powerpoint/2010/main" val="8941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communication and interaction</a:t>
            </a:r>
            <a:br>
              <a:rPr lang="en-US" dirty="0" smtClean="0"/>
            </a:br>
            <a:r>
              <a:rPr lang="en-US" dirty="0" smtClean="0"/>
              <a:t>(cont.)</a:t>
            </a:r>
            <a:endParaRPr lang="en-US" dirty="0"/>
          </a:p>
        </p:txBody>
      </p:sp>
      <p:sp>
        <p:nvSpPr>
          <p:cNvPr id="3" name="Content Placeholder 2"/>
          <p:cNvSpPr>
            <a:spLocks noGrp="1"/>
          </p:cNvSpPr>
          <p:nvPr>
            <p:ph idx="1"/>
          </p:nvPr>
        </p:nvSpPr>
        <p:spPr>
          <a:xfrm>
            <a:off x="457200" y="1447800"/>
            <a:ext cx="8229600" cy="5410200"/>
          </a:xfrm>
        </p:spPr>
        <p:txBody>
          <a:bodyPr>
            <a:normAutofit fontScale="25000" lnSpcReduction="20000"/>
          </a:bodyPr>
          <a:lstStyle/>
          <a:p>
            <a:pPr marL="0" indent="0">
              <a:buNone/>
            </a:pPr>
            <a:r>
              <a:rPr lang="en-US" sz="9600" dirty="0"/>
              <a:t>2.Deficits in nonverbal communicative behaviors used for social interaction, ranging, for example, from poorly integrated verbal and nonverbal communication; to abnormalities in eye contact and body language or deficits in understanding and use of gestures; to a total lack of facial expressions and nonverbal communication</a:t>
            </a:r>
            <a:r>
              <a:rPr lang="en-US" sz="9600" dirty="0" smtClean="0"/>
              <a:t>.</a:t>
            </a:r>
          </a:p>
          <a:p>
            <a:pPr marL="0" indent="0">
              <a:buNone/>
            </a:pPr>
            <a:endParaRPr lang="en-US" sz="9600" dirty="0" smtClean="0"/>
          </a:p>
          <a:p>
            <a:pPr marL="0" indent="0">
              <a:buNone/>
            </a:pPr>
            <a:r>
              <a:rPr lang="en-US" sz="9600" dirty="0" smtClean="0"/>
              <a:t>3.Deficits </a:t>
            </a:r>
            <a:r>
              <a:rPr lang="en-US" sz="9600" dirty="0"/>
              <a:t>in developing, maintaining, and understand relationships, ranging, for example, from difficulties adjusting behavior to suit various social contexts; to difficulties in sharing imaginative play or in making friends; to absence of interest in peers.</a:t>
            </a:r>
          </a:p>
          <a:p>
            <a:endParaRPr lang="en-US" sz="9600" dirty="0"/>
          </a:p>
          <a:p>
            <a:pPr marL="0" indent="0">
              <a:buNone/>
            </a:pPr>
            <a:r>
              <a:rPr lang="en-US" sz="9600" dirty="0" smtClean="0"/>
              <a:t>Specify </a:t>
            </a:r>
            <a:r>
              <a:rPr lang="en-US" sz="9600" dirty="0"/>
              <a:t>current severity:</a:t>
            </a:r>
          </a:p>
          <a:p>
            <a:pPr marL="0" indent="0">
              <a:buNone/>
            </a:pPr>
            <a:r>
              <a:rPr lang="en-US" sz="9600" b="1" dirty="0" smtClean="0"/>
              <a:t>Severity </a:t>
            </a:r>
            <a:r>
              <a:rPr lang="en-US" sz="9600" b="1" dirty="0"/>
              <a:t>is based on social communication impairments and restricted, repetitive patterns of behavior</a:t>
            </a:r>
          </a:p>
          <a:p>
            <a:endParaRPr lang="en-US" dirty="0"/>
          </a:p>
        </p:txBody>
      </p:sp>
    </p:spTree>
    <p:extLst>
      <p:ext uri="{BB962C8B-B14F-4D97-AF65-F5344CB8AC3E}">
        <p14:creationId xmlns:p14="http://schemas.microsoft.com/office/powerpoint/2010/main" val="822534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Restricted, repetitive patterns of behavior</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B.Restricted</a:t>
            </a:r>
            <a:r>
              <a:rPr lang="en-US" dirty="0"/>
              <a:t>, repetitive patterns of behavior, interests, or activities, as manifested by at least two of the following, currently or by history (examples are illustrative, not exhaustive; see </a:t>
            </a:r>
            <a:r>
              <a:rPr lang="en-US" dirty="0" smtClean="0"/>
              <a:t>text):</a:t>
            </a:r>
          </a:p>
          <a:p>
            <a:pPr marL="0" indent="0">
              <a:buNone/>
            </a:pPr>
            <a:r>
              <a:rPr lang="en-US" sz="2580" dirty="0"/>
              <a:t> 1.Stereotyped or repetitive motor movements, use of objects, or speech (e.g., simple motor stereotypes, lining up toys or flipping objects, echolalia, idiosyncratic phrases).</a:t>
            </a:r>
          </a:p>
        </p:txBody>
      </p:sp>
    </p:spTree>
    <p:extLst>
      <p:ext uri="{BB962C8B-B14F-4D97-AF65-F5344CB8AC3E}">
        <p14:creationId xmlns:p14="http://schemas.microsoft.com/office/powerpoint/2010/main" val="2936899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172</TotalTime>
  <Words>1609</Words>
  <Application>Microsoft Office PowerPoint</Application>
  <PresentationFormat>On-screen Show (4:3)</PresentationFormat>
  <Paragraphs>97</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HISTORY OF THE DSM</vt:lpstr>
      <vt:lpstr>History of DSM continued</vt:lpstr>
      <vt:lpstr>History of DSM</vt:lpstr>
      <vt:lpstr>Diagnostic Criteria for 299.00 Autism Spectrum Disorder</vt:lpstr>
      <vt:lpstr>Social communication and interaction (cont.)</vt:lpstr>
      <vt:lpstr>Restricted, repetitive patterns of behavior</vt:lpstr>
      <vt:lpstr>Restricted repetitive cont.</vt:lpstr>
      <vt:lpstr>Restricted pattern of behavior  (cont.)</vt:lpstr>
      <vt:lpstr>PowerPoint Presentation</vt:lpstr>
      <vt:lpstr>Level 3   "Requiring very substantial support” communication.</vt:lpstr>
      <vt:lpstr>Level 3 “requiring very substantial support”    behavior</vt:lpstr>
      <vt:lpstr>Level 2 “requiring substantial support”</vt:lpstr>
      <vt:lpstr>Level 3 behavior</vt:lpstr>
      <vt:lpstr>Level 2 “requiring substantial support communication</vt:lpstr>
      <vt:lpstr>Level 2 “requiring substantial support” behaviors</vt:lpstr>
      <vt:lpstr>Level 1  “Requiring support” Verbal and communication </vt:lpstr>
      <vt:lpstr>Level 1 “requiring support” behavior </vt:lpstr>
      <vt:lpstr>Finding Autism</vt:lpstr>
      <vt:lpstr>MCHAT-R/F</vt:lpstr>
      <vt:lpstr>Who can Make a diagnosis of Autism?</vt:lpstr>
      <vt:lpstr>Children’s Autism Center</vt:lpstr>
      <vt:lpstr>Children’s Autism Center.</vt:lpstr>
      <vt:lpstr> About the ADOS* </vt:lpstr>
      <vt:lpstr>OPWDD</vt:lpstr>
    </vt:vector>
  </TitlesOfParts>
  <Company>Kaleida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Hoffman, Martin</dc:creator>
  <cp:lastModifiedBy>home</cp:lastModifiedBy>
  <cp:revision>23</cp:revision>
  <dcterms:created xsi:type="dcterms:W3CDTF">2017-03-30T20:34:55Z</dcterms:created>
  <dcterms:modified xsi:type="dcterms:W3CDTF">2017-04-26T13:16:06Z</dcterms:modified>
</cp:coreProperties>
</file>